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2C3E98-43BF-D402-B8D9-48EC2B939941}" name="Kristina Helland Strandby" initials="KS" userId="S::kstrandby@unicef.dk::aec4e540-02e0-470f-8f53-bfdd4735a8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564D64-93D5-404F-98D9-14BAE0E27F93}" v="6" dt="2024-11-22T10:45:26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Kallehauge - DBU Jylland" userId="da7f0545-8058-4255-9b11-f75053ca905b" providerId="ADAL" clId="{08564D64-93D5-404F-98D9-14BAE0E27F93}"/>
    <pc:docChg chg="custSel addSld delSld modSld">
      <pc:chgData name="Karina Kallehauge - DBU Jylland" userId="da7f0545-8058-4255-9b11-f75053ca905b" providerId="ADAL" clId="{08564D64-93D5-404F-98D9-14BAE0E27F93}" dt="2024-11-25T14:26:18.754" v="417" actId="113"/>
      <pc:docMkLst>
        <pc:docMk/>
      </pc:docMkLst>
      <pc:sldChg chg="modSp mod setBg">
        <pc:chgData name="Karina Kallehauge - DBU Jylland" userId="da7f0545-8058-4255-9b11-f75053ca905b" providerId="ADAL" clId="{08564D64-93D5-404F-98D9-14BAE0E27F93}" dt="2024-11-25T14:26:18.754" v="417" actId="113"/>
        <pc:sldMkLst>
          <pc:docMk/>
          <pc:sldMk cId="1784248282" sldId="257"/>
        </pc:sldMkLst>
        <pc:spChg chg="mod">
          <ac:chgData name="Karina Kallehauge - DBU Jylland" userId="da7f0545-8058-4255-9b11-f75053ca905b" providerId="ADAL" clId="{08564D64-93D5-404F-98D9-14BAE0E27F93}" dt="2024-11-25T14:13:09.724" v="80" actId="403"/>
          <ac:spMkLst>
            <pc:docMk/>
            <pc:sldMk cId="1784248282" sldId="257"/>
            <ac:spMk id="2" creationId="{F852D8C3-7663-455A-F1DA-D3C316BB3623}"/>
          </ac:spMkLst>
        </pc:spChg>
        <pc:spChg chg="mod">
          <ac:chgData name="Karina Kallehauge - DBU Jylland" userId="da7f0545-8058-4255-9b11-f75053ca905b" providerId="ADAL" clId="{08564D64-93D5-404F-98D9-14BAE0E27F93}" dt="2024-11-25T14:12:57.643" v="73" actId="207"/>
          <ac:spMkLst>
            <pc:docMk/>
            <pc:sldMk cId="1784248282" sldId="257"/>
            <ac:spMk id="3" creationId="{41E521D7-EEDB-974B-42DF-75FE47A12450}"/>
          </ac:spMkLst>
        </pc:spChg>
        <pc:spChg chg="mod">
          <ac:chgData name="Karina Kallehauge - DBU Jylland" userId="da7f0545-8058-4255-9b11-f75053ca905b" providerId="ADAL" clId="{08564D64-93D5-404F-98D9-14BAE0E27F93}" dt="2024-11-25T14:26:18.754" v="417" actId="113"/>
          <ac:spMkLst>
            <pc:docMk/>
            <pc:sldMk cId="1784248282" sldId="257"/>
            <ac:spMk id="12" creationId="{370AA67F-0DBC-0F6E-EB2E-92B1F9902F50}"/>
          </ac:spMkLst>
        </pc:spChg>
        <pc:spChg chg="mod">
          <ac:chgData name="Karina Kallehauge - DBU Jylland" userId="da7f0545-8058-4255-9b11-f75053ca905b" providerId="ADAL" clId="{08564D64-93D5-404F-98D9-14BAE0E27F93}" dt="2024-11-25T14:13:38.137" v="94" actId="20577"/>
          <ac:spMkLst>
            <pc:docMk/>
            <pc:sldMk cId="1784248282" sldId="257"/>
            <ac:spMk id="13" creationId="{C9A06090-C6D7-A259-D684-CD7D5FC42CD3}"/>
          </ac:spMkLst>
        </pc:spChg>
        <pc:spChg chg="mod">
          <ac:chgData name="Karina Kallehauge - DBU Jylland" userId="da7f0545-8058-4255-9b11-f75053ca905b" providerId="ADAL" clId="{08564D64-93D5-404F-98D9-14BAE0E27F93}" dt="2024-11-25T14:10:35.224" v="34" actId="20577"/>
          <ac:spMkLst>
            <pc:docMk/>
            <pc:sldMk cId="1784248282" sldId="257"/>
            <ac:spMk id="19" creationId="{FD2586CB-6E56-5E5C-F125-BFBE2B87F93B}"/>
          </ac:spMkLst>
        </pc:spChg>
        <pc:spChg chg="mod">
          <ac:chgData name="Karina Kallehauge - DBU Jylland" userId="da7f0545-8058-4255-9b11-f75053ca905b" providerId="ADAL" clId="{08564D64-93D5-404F-98D9-14BAE0E27F93}" dt="2024-11-25T14:14:32.471" v="95" actId="20577"/>
          <ac:spMkLst>
            <pc:docMk/>
            <pc:sldMk cId="1784248282" sldId="257"/>
            <ac:spMk id="27" creationId="{A352E693-3249-8ACE-4071-5A97DF0C9B24}"/>
          </ac:spMkLst>
        </pc:spChg>
        <pc:spChg chg="mod">
          <ac:chgData name="Karina Kallehauge - DBU Jylland" userId="da7f0545-8058-4255-9b11-f75053ca905b" providerId="ADAL" clId="{08564D64-93D5-404F-98D9-14BAE0E27F93}" dt="2024-11-25T14:12:33.926" v="72" actId="207"/>
          <ac:spMkLst>
            <pc:docMk/>
            <pc:sldMk cId="1784248282" sldId="257"/>
            <ac:spMk id="28" creationId="{388ECD0F-222F-13BE-3176-B9FF0CF1D70B}"/>
          </ac:spMkLst>
        </pc:spChg>
      </pc:sldChg>
      <pc:sldChg chg="modSp mod">
        <pc:chgData name="Karina Kallehauge - DBU Jylland" userId="da7f0545-8058-4255-9b11-f75053ca905b" providerId="ADAL" clId="{08564D64-93D5-404F-98D9-14BAE0E27F93}" dt="2024-11-25T14:25:29.709" v="414" actId="20577"/>
        <pc:sldMkLst>
          <pc:docMk/>
          <pc:sldMk cId="2076242712" sldId="258"/>
        </pc:sldMkLst>
        <pc:spChg chg="mod">
          <ac:chgData name="Karina Kallehauge - DBU Jylland" userId="da7f0545-8058-4255-9b11-f75053ca905b" providerId="ADAL" clId="{08564D64-93D5-404F-98D9-14BAE0E27F93}" dt="2024-11-25T14:15:29.052" v="105" actId="313"/>
          <ac:spMkLst>
            <pc:docMk/>
            <pc:sldMk cId="2076242712" sldId="258"/>
            <ac:spMk id="2" creationId="{79C016BB-27A2-0178-700B-8F2069A576BF}"/>
          </ac:spMkLst>
        </pc:spChg>
        <pc:spChg chg="mod">
          <ac:chgData name="Karina Kallehauge - DBU Jylland" userId="da7f0545-8058-4255-9b11-f75053ca905b" providerId="ADAL" clId="{08564D64-93D5-404F-98D9-14BAE0E27F93}" dt="2024-11-25T14:23:44.296" v="384" actId="20577"/>
          <ac:spMkLst>
            <pc:docMk/>
            <pc:sldMk cId="2076242712" sldId="258"/>
            <ac:spMk id="3" creationId="{E8ADCF0E-5D99-849A-3177-E9B710F29952}"/>
          </ac:spMkLst>
        </pc:spChg>
        <pc:spChg chg="mod">
          <ac:chgData name="Karina Kallehauge - DBU Jylland" userId="da7f0545-8058-4255-9b11-f75053ca905b" providerId="ADAL" clId="{08564D64-93D5-404F-98D9-14BAE0E27F93}" dt="2024-11-25T14:24:24.978" v="388" actId="20577"/>
          <ac:spMkLst>
            <pc:docMk/>
            <pc:sldMk cId="2076242712" sldId="258"/>
            <ac:spMk id="4" creationId="{9DD7C134-2CDB-7518-9B3D-53B1E16F5AFC}"/>
          </ac:spMkLst>
        </pc:spChg>
        <pc:spChg chg="mod">
          <ac:chgData name="Karina Kallehauge - DBU Jylland" userId="da7f0545-8058-4255-9b11-f75053ca905b" providerId="ADAL" clId="{08564D64-93D5-404F-98D9-14BAE0E27F93}" dt="2024-11-25T14:25:29.709" v="414" actId="20577"/>
          <ac:spMkLst>
            <pc:docMk/>
            <pc:sldMk cId="2076242712" sldId="258"/>
            <ac:spMk id="5" creationId="{5C316F90-7A39-CA50-E7F2-5F0CA34E93D0}"/>
          </ac:spMkLst>
        </pc:spChg>
      </pc:sldChg>
      <pc:sldChg chg="modSp add del mod setBg">
        <pc:chgData name="Karina Kallehauge - DBU Jylland" userId="da7f0545-8058-4255-9b11-f75053ca905b" providerId="ADAL" clId="{08564D64-93D5-404F-98D9-14BAE0E27F93}" dt="2024-11-25T14:25:55.841" v="415" actId="47"/>
        <pc:sldMkLst>
          <pc:docMk/>
          <pc:sldMk cId="3326814650" sldId="259"/>
        </pc:sldMkLst>
        <pc:spChg chg="mod">
          <ac:chgData name="Karina Kallehauge - DBU Jylland" userId="da7f0545-8058-4255-9b11-f75053ca905b" providerId="ADAL" clId="{08564D64-93D5-404F-98D9-14BAE0E27F93}" dt="2024-11-22T10:44:31.422" v="4" actId="207"/>
          <ac:spMkLst>
            <pc:docMk/>
            <pc:sldMk cId="3326814650" sldId="259"/>
            <ac:spMk id="10" creationId="{54B219ED-4D84-8A0D-DD91-A62A97EC716B}"/>
          </ac:spMkLst>
        </pc:spChg>
        <pc:spChg chg="mod">
          <ac:chgData name="Karina Kallehauge - DBU Jylland" userId="da7f0545-8058-4255-9b11-f75053ca905b" providerId="ADAL" clId="{08564D64-93D5-404F-98D9-14BAE0E27F93}" dt="2024-11-22T10:44:28.141" v="3" actId="207"/>
          <ac:spMkLst>
            <pc:docMk/>
            <pc:sldMk cId="3326814650" sldId="259"/>
            <ac:spMk id="19" creationId="{FD2586CB-6E56-5E5C-F125-BFBE2B87F93B}"/>
          </ac:spMkLst>
        </pc:spChg>
      </pc:sldChg>
      <pc:sldChg chg="modSp add del mod replId setBg">
        <pc:chgData name="Karina Kallehauge - DBU Jylland" userId="da7f0545-8058-4255-9b11-f75053ca905b" providerId="ADAL" clId="{08564D64-93D5-404F-98D9-14BAE0E27F93}" dt="2024-11-25T14:25:59.141" v="416" actId="47"/>
        <pc:sldMkLst>
          <pc:docMk/>
          <pc:sldMk cId="1965333455" sldId="260"/>
        </pc:sldMkLst>
        <pc:spChg chg="mod">
          <ac:chgData name="Karina Kallehauge - DBU Jylland" userId="da7f0545-8058-4255-9b11-f75053ca905b" providerId="ADAL" clId="{08564D64-93D5-404F-98D9-14BAE0E27F93}" dt="2024-11-22T10:45:09.697" v="7" actId="207"/>
          <ac:spMkLst>
            <pc:docMk/>
            <pc:sldMk cId="1965333455" sldId="260"/>
            <ac:spMk id="72" creationId="{57BB218E-1BA8-0944-F382-A61889C13B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F5C0F-E79F-4CF2-AF0E-F024E5202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3E8AA31-3C88-761E-8926-974DE0F29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A29C57E-F3A5-AA86-1325-86A97A29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BD0C88-D75B-9489-B451-8626070C8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385657-E9CB-1FD0-B81B-2DC2454E7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138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EFA987-6B6E-EF0F-C7B8-CB655E72F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644963-81BA-0051-C946-6F7CB1F98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12ACCF4-CAD0-A9FA-7155-EF38AD3EB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C83D3B2-E963-0EF1-F015-D45E59E20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A1B7FB-C201-8DEE-2B38-1719E870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4937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529732-7D1D-B881-65CF-79A3EE0F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04A5C0-1ED9-5736-D1F3-17B78AC70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29CB13-871D-09F3-612D-15645816F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86AAF8-DF1E-C9BE-AA09-6D831351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A20B28-9D29-BF1A-0A7C-C7DB2229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617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5084F1-043E-3454-E1BD-FB8B9968C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F75285-330F-EC6A-7006-A2155FE21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C82DDEB-30A8-D5F3-6B15-C8BA9DC77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8964733-1A1D-3B7E-A87A-7332C209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7C9A19-EBEC-AFEA-5007-99951A5AA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CD9D9E2-4103-32DF-A49B-4A47C047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736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7BDB8-6AF8-1A91-4415-B8842DA6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AE96D6-6C47-0537-3D99-753DC6C47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0AAFA4B-2FA1-2FBE-CC07-A84BFB298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5541498-4E8E-AABA-9B98-443207E5D9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1F034BD-4B6D-7BFA-BB93-E316B432AF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F861E25-0C0C-AF61-262D-56753B618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DAE84D4-D6DD-AE4B-61F4-11419175C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35807C9-EF7C-7F29-5595-A7D891876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3922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15CC8-7099-BE0C-1B6F-9EAC211B6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B1DC9A9-DBAB-8829-C589-9B9EF1F71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53EDF29-F571-FA54-00B0-3860D83D8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7945CC2-9619-0042-FA0E-C9B6C0B5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296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5DB28E9-69E6-0600-D033-DC7D6B92A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93B3670-6C9C-F893-F2DD-B286C3564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07DEBA2-B369-DD32-E970-86A8733D0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5568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75DF6-3B54-4A89-8054-3B7660510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2B0DFB-F7CB-8B4F-BA26-852638365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7EB4E38-D933-FB12-3E9C-6F8B6D165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2B4A260-7A0B-4D60-C8FA-6F1BCD4BA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CA91BCB-5C99-59EA-C39E-3F10A586C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DAAF76E-4759-C61C-7AEC-26C0B4B0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711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5ED47-0DC1-518C-B46B-45F438C0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6A5FD37-751D-1ECC-251C-6879A365B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CD5070C-2C7A-0EF9-107F-9E0E4AE23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CABEE0F-B499-D2F4-A317-82420D065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4E85DFC-86CD-502E-F225-48CB903B8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96BFAA3-9ED5-FD4D-1DAE-EA61E091E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203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1D497-ED47-6DF9-BD25-BFA074A5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F968C16-B522-BDF0-9A3F-34288BCB2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1927A1-74F1-C4A9-C1BF-1F2918913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5D8F8C-2817-D2A8-5193-4727C71D2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3F832D-C847-D7A1-0F27-7AF32F3A1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390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913AD34-2688-B999-AB14-479A2109CB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CCAEADA-94B8-8FDD-6B5A-299F55C87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517831-F574-D59F-DEFC-805C2212C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3F39E5-6B07-6C62-4592-B55D28D2C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A4233F-7C46-AC4C-858B-4149547D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670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BF9C774-50D8-9618-487B-D3199EF40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0686319-7260-8A67-382A-1AFCF5B55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308606-A542-E970-57B9-21D0FF2E11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0A1998-1EF0-40AC-87B0-C9BC8073C25D}" type="datetimeFigureOut">
              <a:rPr lang="da-DK" smtClean="0"/>
              <a:t>25-11-2024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B83B56-F6B4-5DF8-ABA7-69E87C78C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5E27EE-1B00-CC56-5424-03B89183A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C2095C-1046-40EC-A93C-21A3291E9B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078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54B219ED-4D84-8A0D-DD91-A62A97EC716B}"/>
              </a:ext>
            </a:extLst>
          </p:cNvPr>
          <p:cNvSpPr txBox="1"/>
          <p:nvPr/>
        </p:nvSpPr>
        <p:spPr>
          <a:xfrm>
            <a:off x="329339" y="359910"/>
            <a:ext cx="59545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400" b="1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INDDRAGELSESGUIDE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FD2586CB-6E56-5E5C-F125-BFBE2B87F93B}"/>
              </a:ext>
            </a:extLst>
          </p:cNvPr>
          <p:cNvSpPr txBox="1"/>
          <p:nvPr/>
        </p:nvSpPr>
        <p:spPr>
          <a:xfrm>
            <a:off x="412970" y="1563685"/>
            <a:ext cx="3008467" cy="37147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300" dirty="0">
                <a:solidFill>
                  <a:schemeClr val="bg1"/>
                </a:solidFill>
                <a:effectLst/>
                <a:latin typeface="+mj-lt"/>
                <a:ea typeface="Cambria"/>
                <a:cs typeface="Calibri"/>
              </a:rPr>
              <a:t>Inddragelse af børn og unge er med til at styrke oplevelsen af </a:t>
            </a:r>
            <a:r>
              <a:rPr lang="da-DK" sz="1300" b="1" dirty="0">
                <a:solidFill>
                  <a:schemeClr val="bg1"/>
                </a:solidFill>
                <a:effectLst/>
                <a:latin typeface="+mj-lt"/>
                <a:ea typeface="Cambria"/>
                <a:cs typeface="Calibri"/>
              </a:rPr>
              <a:t>EJERSKAB </a:t>
            </a:r>
            <a:r>
              <a:rPr lang="da-DK" sz="1300" dirty="0">
                <a:solidFill>
                  <a:schemeClr val="bg1"/>
                </a:solidFill>
                <a:effectLst/>
                <a:latin typeface="+mj-lt"/>
                <a:ea typeface="Cambria"/>
                <a:cs typeface="Calibri"/>
              </a:rPr>
              <a:t>til holdet og klubben</a:t>
            </a:r>
            <a:r>
              <a:rPr lang="da-DK" sz="1300" dirty="0">
                <a:solidFill>
                  <a:schemeClr val="bg1"/>
                </a:solidFill>
                <a:latin typeface="+mj-lt"/>
                <a:ea typeface="Cambria"/>
                <a:cs typeface="Calibri"/>
              </a:rPr>
              <a:t>. Det er dermed med til at øge spillernes </a:t>
            </a:r>
            <a:r>
              <a:rPr lang="da-DK" sz="1300" b="1" dirty="0">
                <a:solidFill>
                  <a:schemeClr val="bg1"/>
                </a:solidFill>
                <a:latin typeface="+mj-lt"/>
                <a:ea typeface="Cambria"/>
                <a:cs typeface="Calibri"/>
              </a:rPr>
              <a:t>MOTIVATION</a:t>
            </a:r>
            <a:r>
              <a:rPr lang="da-DK" sz="1300" dirty="0">
                <a:solidFill>
                  <a:schemeClr val="bg1"/>
                </a:solidFill>
                <a:effectLst/>
                <a:latin typeface="+mj-lt"/>
                <a:ea typeface="Cambria"/>
                <a:cs typeface="Calibri"/>
              </a:rPr>
              <a:t> for at deltage aktivt både på banen og i fællesskabet.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300" dirty="0">
                <a:solidFill>
                  <a:schemeClr val="bg1"/>
                </a:solidFill>
                <a:effectLst/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Som træner har du </a:t>
            </a:r>
            <a:r>
              <a:rPr lang="da-DK" sz="1300" b="1" dirty="0">
                <a:solidFill>
                  <a:schemeClr val="bg1"/>
                </a:solidFill>
                <a:effectLst/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ANSVAR</a:t>
            </a:r>
            <a:r>
              <a:rPr lang="da-DK" sz="1300" dirty="0">
                <a:solidFill>
                  <a:schemeClr val="bg1"/>
                </a:solidFill>
                <a:effectLst/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for, at inddragelse bliver en god oplevelse og er meningsfuld for alle spillere. Mange niveauer af involvering kan være gode og rigtige</a:t>
            </a:r>
            <a:r>
              <a:rPr lang="da-DK" sz="1300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, men reflektér over, hvad du mener vil være værdifuldt i den givne situation.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300" dirty="0">
                <a:solidFill>
                  <a:schemeClr val="bg1"/>
                </a:solidFill>
                <a:effectLst/>
                <a:latin typeface="+mj-lt"/>
                <a:ea typeface="Cambria"/>
                <a:cs typeface="Calibri"/>
              </a:rPr>
              <a:t>Inddragelse kan kræve </a:t>
            </a:r>
            <a:r>
              <a:rPr lang="da-DK" sz="1300" b="1" dirty="0">
                <a:solidFill>
                  <a:schemeClr val="bg1"/>
                </a:solidFill>
                <a:effectLst/>
                <a:latin typeface="+mj-lt"/>
                <a:ea typeface="Cambria"/>
                <a:cs typeface="Calibri"/>
              </a:rPr>
              <a:t>MOD</a:t>
            </a:r>
            <a:r>
              <a:rPr lang="da-DK" sz="1300" b="1" dirty="0">
                <a:solidFill>
                  <a:schemeClr val="bg1"/>
                </a:solidFill>
                <a:latin typeface="+mj-lt"/>
                <a:ea typeface="Cambria"/>
                <a:cs typeface="Calibri"/>
              </a:rPr>
              <a:t> </a:t>
            </a:r>
            <a:r>
              <a:rPr lang="da-DK" sz="1300" dirty="0">
                <a:solidFill>
                  <a:schemeClr val="bg1"/>
                </a:solidFill>
                <a:effectLst/>
                <a:latin typeface="+mj-lt"/>
                <a:ea typeface="Cambria"/>
                <a:cs typeface="Calibri"/>
              </a:rPr>
              <a:t>til at slippe lidt af din kontrol og gøre ting anderledes, end du lige havde planlagt, fordi situationen og børnene kalder på noget andet.</a:t>
            </a:r>
            <a:endParaRPr lang="da-DK" sz="1300" dirty="0">
              <a:solidFill>
                <a:schemeClr val="bg1"/>
              </a:solidFill>
              <a:effectLst/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F976BC05-962E-2279-1490-8F790BCD3D9B}"/>
              </a:ext>
            </a:extLst>
          </p:cNvPr>
          <p:cNvGrpSpPr/>
          <p:nvPr/>
        </p:nvGrpSpPr>
        <p:grpSpPr>
          <a:xfrm>
            <a:off x="3987935" y="1236535"/>
            <a:ext cx="7509858" cy="4384930"/>
            <a:chOff x="3530735" y="1197067"/>
            <a:chExt cx="7509858" cy="4384930"/>
          </a:xfrm>
        </p:grpSpPr>
        <p:grpSp>
          <p:nvGrpSpPr>
            <p:cNvPr id="17" name="Gruppe 16">
              <a:extLst>
                <a:ext uri="{FF2B5EF4-FFF2-40B4-BE49-F238E27FC236}">
                  <a16:creationId xmlns:a16="http://schemas.microsoft.com/office/drawing/2014/main" id="{4920BAB5-3D22-5698-A609-09F8772E6022}"/>
                </a:ext>
              </a:extLst>
            </p:cNvPr>
            <p:cNvGrpSpPr/>
            <p:nvPr/>
          </p:nvGrpSpPr>
          <p:grpSpPr>
            <a:xfrm>
              <a:off x="4728015" y="2000998"/>
              <a:ext cx="5165135" cy="3580999"/>
              <a:chOff x="6462346" y="2268971"/>
              <a:chExt cx="5127833" cy="3203607"/>
            </a:xfrm>
          </p:grpSpPr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370AA67F-0DBC-0F6E-EB2E-92B1F9902F50}"/>
                  </a:ext>
                </a:extLst>
              </p:cNvPr>
              <p:cNvSpPr/>
              <p:nvPr/>
            </p:nvSpPr>
            <p:spPr>
              <a:xfrm>
                <a:off x="7954968" y="3244312"/>
                <a:ext cx="1896580" cy="1352206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da-DK" sz="1000" kern="12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algn="ctr"/>
                <a:endParaRPr lang="da-DK" sz="1000" dirty="0">
                  <a:solidFill>
                    <a:schemeClr val="tx1"/>
                  </a:solidFill>
                  <a:latin typeface="+mj-lt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da-DK" sz="1000" b="1" dirty="0">
                    <a:solidFill>
                      <a:schemeClr val="tx1"/>
                    </a:solidFill>
                    <a:latin typeface="+mj-lt"/>
                    <a:ea typeface="Cambria"/>
                    <a:cs typeface="Calibri"/>
                  </a:rPr>
                  <a:t>Artikel 12 i Børnekonventionen</a:t>
                </a:r>
              </a:p>
              <a:p>
                <a:pPr algn="ctr"/>
                <a:r>
                  <a:rPr lang="da-DK" sz="1000" dirty="0">
                    <a:solidFill>
                      <a:schemeClr val="tx1"/>
                    </a:solidFill>
                    <a:latin typeface="+mj-lt"/>
                    <a:ea typeface="Cambria"/>
                    <a:cs typeface="Calibri"/>
                  </a:rPr>
                  <a:t>Børn</a:t>
                </a:r>
                <a:r>
                  <a:rPr lang="da-DK" sz="1000" kern="1200" dirty="0">
                    <a:solidFill>
                      <a:schemeClr val="tx1"/>
                    </a:solidFill>
                    <a:effectLst/>
                    <a:latin typeface="+mj-lt"/>
                    <a:ea typeface="Cambria"/>
                    <a:cs typeface="Calibri"/>
                  </a:rPr>
                  <a:t> har ret til at udtrykke </a:t>
                </a:r>
                <a:endParaRPr lang="da-DK" sz="1000" dirty="0">
                  <a:solidFill>
                    <a:schemeClr val="tx1"/>
                  </a:solidFill>
                  <a:latin typeface="+mj-lt"/>
                </a:endParaRPr>
              </a:p>
              <a:p>
                <a:pPr algn="ctr"/>
                <a:r>
                  <a:rPr lang="da-DK" sz="1000" kern="1200" dirty="0">
                    <a:solidFill>
                      <a:schemeClr val="tx1"/>
                    </a:solidFill>
                    <a:effectLst/>
                    <a:latin typeface="+mj-lt"/>
                    <a:ea typeface="Cambria" panose="02040503050406030204" pitchFamily="18" charset="0"/>
                    <a:cs typeface="Calibri" panose="020F0502020204030204" pitchFamily="34" charset="0"/>
                  </a:rPr>
                  <a:t>deres synspunkter, og til at deres</a:t>
                </a:r>
                <a:r>
                  <a:rPr lang="da-DK" sz="1000" dirty="0">
                    <a:solidFill>
                      <a:schemeClr val="tx1"/>
                    </a:solidFill>
                    <a:latin typeface="+mj-lt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da-DK" sz="1000" kern="1200" dirty="0">
                    <a:solidFill>
                      <a:schemeClr val="tx1"/>
                    </a:solidFill>
                    <a:effectLst/>
                    <a:latin typeface="+mj-lt"/>
                    <a:ea typeface="Cambria" panose="02040503050406030204" pitchFamily="18" charset="0"/>
                    <a:cs typeface="Calibri" panose="020F0502020204030204" pitchFamily="34" charset="0"/>
                  </a:rPr>
                  <a:t>synspunkter  tillægges passende vægt i overensstemmelse med                     alder og modenhed</a:t>
                </a:r>
                <a:endParaRPr lang="da-DK" sz="1000" dirty="0">
                  <a:solidFill>
                    <a:schemeClr val="tx1"/>
                  </a:solidFill>
                  <a:effectLst/>
                  <a:latin typeface="+mj-lt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algn="ctr"/>
                <a:endParaRPr lang="da-DK" dirty="0"/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C9A06090-C6D7-A259-D684-CD7D5FC42CD3}"/>
                  </a:ext>
                </a:extLst>
              </p:cNvPr>
              <p:cNvSpPr/>
              <p:nvPr/>
            </p:nvSpPr>
            <p:spPr>
              <a:xfrm>
                <a:off x="6462346" y="2268973"/>
                <a:ext cx="2156087" cy="10498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lnSpc>
                    <a:spcPct val="107000"/>
                  </a:lnSpc>
                </a:pPr>
                <a:r>
                  <a:rPr lang="da-DK" sz="1000" b="1" dirty="0">
                    <a:solidFill>
                      <a:srgbClr val="000000"/>
                    </a:solidFill>
                    <a:latin typeface="+mj-lt"/>
                    <a:ea typeface="Cambria" panose="02040503050406030204" pitchFamily="18" charset="0"/>
                    <a:cs typeface="Calibri" panose="020F0502020204030204" pitchFamily="34" charset="0"/>
                  </a:rPr>
                  <a:t>Skabe tryghed </a:t>
                </a:r>
              </a:p>
              <a:p>
                <a:pPr algn="ctr">
                  <a:lnSpc>
                    <a:spcPct val="107000"/>
                  </a:lnSpc>
                </a:pP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Børnetrænere</a:t>
                </a:r>
                <a:r>
                  <a:rPr lang="da-DK" sz="1000" kern="1200" dirty="0">
                    <a:solidFill>
                      <a:srgbClr val="000000"/>
                    </a:solidFill>
                    <a:effectLst/>
                    <a:latin typeface="+mj-lt"/>
                    <a:ea typeface="Calibri" panose="020F0502020204030204" pitchFamily="34" charset="0"/>
                    <a:cs typeface="Calibri"/>
                  </a:rPr>
                  <a:t> skal </a:t>
                </a: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skabe trygge</a:t>
                </a:r>
                <a:r>
                  <a:rPr lang="da-DK" sz="1000" kern="1200" dirty="0">
                    <a:solidFill>
                      <a:srgbClr val="000000"/>
                    </a:solidFill>
                    <a:effectLst/>
                    <a:latin typeface="+mj-lt"/>
                    <a:ea typeface="Calibri" panose="020F0502020204030204" pitchFamily="34" charset="0"/>
                    <a:cs typeface="Calibri"/>
                  </a:rPr>
                  <a:t> og inkluderende rammer, hvor </a:t>
                </a: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børn og unge</a:t>
                </a:r>
                <a:r>
                  <a:rPr lang="da-DK" sz="1000" kern="1200" dirty="0">
                    <a:solidFill>
                      <a:srgbClr val="000000"/>
                    </a:solidFill>
                    <a:effectLst/>
                    <a:latin typeface="+mj-lt"/>
                    <a:ea typeface="Calibri" panose="020F0502020204030204" pitchFamily="34" charset="0"/>
                    <a:cs typeface="Calibri"/>
                  </a:rPr>
                  <a:t> kan </a:t>
                </a: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dele og forme deres synspunkter.</a:t>
                </a:r>
                <a:endParaRPr lang="da-DK" sz="1000" dirty="0">
                  <a:effectLst/>
                  <a:latin typeface="+mj-lt"/>
                  <a:ea typeface="Cambria"/>
                  <a:cs typeface="Calibri"/>
                </a:endParaRPr>
              </a:p>
            </p:txBody>
          </p:sp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E1D9F4F1-B21A-BC80-942D-07E481ADB474}"/>
                  </a:ext>
                </a:extLst>
              </p:cNvPr>
              <p:cNvSpPr/>
              <p:nvPr/>
            </p:nvSpPr>
            <p:spPr>
              <a:xfrm>
                <a:off x="9187542" y="2268971"/>
                <a:ext cx="2390336" cy="10720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lnSpc>
                    <a:spcPct val="107000"/>
                  </a:lnSpc>
                </a:pPr>
                <a:r>
                  <a:rPr lang="da-DK" sz="1000" b="1" kern="1200" dirty="0">
                    <a:solidFill>
                      <a:srgbClr val="000000"/>
                    </a:solidFill>
                    <a:effectLst/>
                    <a:latin typeface="+mj-lt"/>
                    <a:ea typeface="Cambria"/>
                    <a:cs typeface="Calibri"/>
                  </a:rPr>
                  <a:t>Invitere</a:t>
                </a:r>
                <a:r>
                  <a:rPr lang="da-DK" sz="1000" b="1" dirty="0">
                    <a:solidFill>
                      <a:srgbClr val="000000"/>
                    </a:solidFill>
                    <a:latin typeface="+mj-lt"/>
                    <a:ea typeface="Cambria"/>
                    <a:cs typeface="Calibri"/>
                  </a:rPr>
                  <a:t> og klæde på</a:t>
                </a:r>
                <a:endParaRPr lang="da-DK" sz="1000" dirty="0">
                  <a:effectLst/>
                  <a:latin typeface="+mj-lt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Børnetrænere skal invitere børn</a:t>
                </a:r>
                <a:r>
                  <a:rPr lang="da-DK" sz="1000" kern="1200" dirty="0">
                    <a:solidFill>
                      <a:srgbClr val="000000"/>
                    </a:solidFill>
                    <a:effectLst/>
                    <a:latin typeface="+mj-lt"/>
                    <a:ea typeface="Calibri" panose="020F0502020204030204" pitchFamily="34" charset="0"/>
                    <a:cs typeface="Calibri"/>
                  </a:rPr>
                  <a:t> og unge </a:t>
                </a: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til at dele deres oplevelser og synspunkter og give forskellige muligheder for at alle spillere kan deltage.</a:t>
                </a:r>
                <a:r>
                  <a:rPr lang="da-DK" sz="1000" kern="1200" dirty="0">
                    <a:solidFill>
                      <a:srgbClr val="000000"/>
                    </a:solidFill>
                    <a:effectLst/>
                    <a:latin typeface="+mj-lt"/>
                    <a:ea typeface="Calibri" panose="020F0502020204030204" pitchFamily="34" charset="0"/>
                    <a:cs typeface="Calibri"/>
                  </a:rPr>
                  <a:t>  </a:t>
                </a:r>
                <a:r>
                  <a:rPr lang="da-DK" sz="1000" kern="1200" dirty="0">
                    <a:solidFill>
                      <a:srgbClr val="000000"/>
                    </a:solidFill>
                    <a:effectLst/>
                    <a:latin typeface="+mj-lt"/>
                    <a:ea typeface="Cambria"/>
                    <a:cs typeface="Calibri"/>
                  </a:rPr>
                  <a:t> </a:t>
                </a:r>
                <a:endParaRPr lang="da-DK" sz="1000" dirty="0">
                  <a:effectLst/>
                  <a:latin typeface="+mj-lt"/>
                  <a:ea typeface="Cambria"/>
                  <a:cs typeface="Calibri"/>
                </a:endParaRP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E5147A75-AAF8-6F97-9081-B5D503CB3EB8}"/>
                  </a:ext>
                </a:extLst>
              </p:cNvPr>
              <p:cNvSpPr/>
              <p:nvPr/>
            </p:nvSpPr>
            <p:spPr>
              <a:xfrm>
                <a:off x="6462346" y="4526825"/>
                <a:ext cx="2156087" cy="9457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lnSpc>
                    <a:spcPct val="107000"/>
                  </a:lnSpc>
                </a:pPr>
                <a:r>
                  <a:rPr lang="da-DK" sz="1000" b="1" dirty="0">
                    <a:solidFill>
                      <a:srgbClr val="000000"/>
                    </a:solidFill>
                    <a:latin typeface="+mj-lt"/>
                    <a:ea typeface="Cambria" panose="02040503050406030204" pitchFamily="18" charset="0"/>
                    <a:cs typeface="Calibri" panose="020F0502020204030204" pitchFamily="34" charset="0"/>
                  </a:rPr>
                  <a:t>Lytte aktivt</a:t>
                </a:r>
                <a:endParaRPr lang="da-DK" sz="1000" dirty="0">
                  <a:effectLst/>
                  <a:latin typeface="+mj-lt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Børnetrænere</a:t>
                </a:r>
                <a:r>
                  <a:rPr lang="da-DK" sz="1000" kern="1200" dirty="0">
                    <a:solidFill>
                      <a:srgbClr val="000000"/>
                    </a:solidFill>
                    <a:effectLst/>
                    <a:latin typeface="+mj-lt"/>
                    <a:ea typeface="Calibri" panose="020F0502020204030204" pitchFamily="34" charset="0"/>
                    <a:cs typeface="Calibri"/>
                  </a:rPr>
                  <a:t> skal lytte med respekt til børn og unges oplevelser og synspunkter og de skal tillægges passende vægt og overensstemmelse med alder og modenhed.</a:t>
                </a:r>
                <a:endParaRPr lang="da-DK" sz="1000" dirty="0">
                  <a:effectLst/>
                  <a:latin typeface="+mj-lt"/>
                  <a:ea typeface="Cambria" panose="02040503050406030204" pitchFamily="18" charset="0"/>
                  <a:cs typeface="Calibri"/>
                </a:endParaRP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32BB8CA6-6E37-DFD1-E8C4-2DBC81D172B9}"/>
                  </a:ext>
                </a:extLst>
              </p:cNvPr>
              <p:cNvSpPr/>
              <p:nvPr/>
            </p:nvSpPr>
            <p:spPr>
              <a:xfrm>
                <a:off x="9187542" y="4526825"/>
                <a:ext cx="2402637" cy="9334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>
                  <a:lnSpc>
                    <a:spcPct val="107000"/>
                  </a:lnSpc>
                </a:pPr>
                <a:r>
                  <a:rPr lang="da-DK" sz="1000" b="1" kern="1200" dirty="0">
                    <a:solidFill>
                      <a:srgbClr val="000000"/>
                    </a:solidFill>
                    <a:effectLst/>
                    <a:latin typeface="+mj-lt"/>
                    <a:ea typeface="Cambria" panose="02040503050406030204" pitchFamily="18" charset="0"/>
                    <a:cs typeface="Calibri" panose="020F0502020204030204" pitchFamily="34" charset="0"/>
                  </a:rPr>
                  <a:t>Give indflydelse</a:t>
                </a:r>
                <a:endParaRPr lang="da-DK" sz="1000" dirty="0">
                  <a:effectLst/>
                  <a:latin typeface="+mj-lt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Børnetrænere skal</a:t>
                </a:r>
                <a:r>
                  <a:rPr lang="da-DK" sz="1000" kern="1200" dirty="0">
                    <a:solidFill>
                      <a:srgbClr val="000000"/>
                    </a:solidFill>
                    <a:effectLst/>
                    <a:latin typeface="+mj-lt"/>
                    <a:ea typeface="Calibri" panose="020F0502020204030204" pitchFamily="34" charset="0"/>
                    <a:cs typeface="Calibri"/>
                  </a:rPr>
                  <a:t> </a:t>
                </a:r>
                <a:r>
                  <a:rPr lang="da-DK" sz="1000" dirty="0">
                    <a:solidFill>
                      <a:srgbClr val="000000"/>
                    </a:solidFill>
                    <a:latin typeface="+mj-lt"/>
                    <a:ea typeface="Calibri" panose="020F0502020204030204" pitchFamily="34" charset="0"/>
                    <a:cs typeface="Calibri"/>
                  </a:rPr>
                  <a:t>give plads til at børn og unge er med til at bestemme – og de skal give en tilbagemelding på, hvad spillerne har haft af indflydelse og hvorfor.</a:t>
                </a:r>
                <a:endParaRPr lang="da-DK" sz="1000" dirty="0">
                  <a:solidFill>
                    <a:srgbClr val="000000"/>
                  </a:solidFill>
                  <a:effectLst/>
                  <a:latin typeface="+mj-lt"/>
                  <a:ea typeface="Cambria" panose="02040503050406030204" pitchFamily="18" charset="0"/>
                  <a:cs typeface="Calibri"/>
                </a:endParaRPr>
              </a:p>
            </p:txBody>
          </p:sp>
        </p:grpSp>
        <p:sp>
          <p:nvSpPr>
            <p:cNvPr id="27" name="Taleboble: rektangel med afrundede hjørner 26">
              <a:extLst>
                <a:ext uri="{FF2B5EF4-FFF2-40B4-BE49-F238E27FC236}">
                  <a16:creationId xmlns:a16="http://schemas.microsoft.com/office/drawing/2014/main" id="{A352E693-3249-8ACE-4071-5A97DF0C9B24}"/>
                </a:ext>
              </a:extLst>
            </p:cNvPr>
            <p:cNvSpPr/>
            <p:nvPr/>
          </p:nvSpPr>
          <p:spPr>
            <a:xfrm rot="20590838">
              <a:off x="3530735" y="1357813"/>
              <a:ext cx="1556731" cy="771978"/>
            </a:xfrm>
            <a:prstGeom prst="wedgeRoundRectCallout">
              <a:avLst>
                <a:gd name="adj1" fmla="val -8492"/>
                <a:gd name="adj2" fmla="val 75479"/>
                <a:gd name="adj3" fmla="val 1666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da-DK" sz="1000" i="1" dirty="0">
                  <a:solidFill>
                    <a:schemeClr val="tx1"/>
                  </a:solidFill>
                  <a:latin typeface="+mj-lt"/>
                  <a:cs typeface="Calibri"/>
                </a:rPr>
                <a:t>Hvad tænker I, at der skal til for, at vi får det rart sammen både på og udenfor banen?</a:t>
              </a:r>
              <a:endParaRPr lang="da-DK" sz="1000" i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8" name="Taleboble: rektangel med afrundede hjørner 27">
              <a:extLst>
                <a:ext uri="{FF2B5EF4-FFF2-40B4-BE49-F238E27FC236}">
                  <a16:creationId xmlns:a16="http://schemas.microsoft.com/office/drawing/2014/main" id="{388ECD0F-222F-13BE-3176-B9FF0CF1D70B}"/>
                </a:ext>
              </a:extLst>
            </p:cNvPr>
            <p:cNvSpPr/>
            <p:nvPr/>
          </p:nvSpPr>
          <p:spPr>
            <a:xfrm rot="1080000" flipH="1">
              <a:off x="9252601" y="1197067"/>
              <a:ext cx="1787992" cy="812032"/>
            </a:xfrm>
            <a:prstGeom prst="wedgeRoundRectCallout">
              <a:avLst>
                <a:gd name="adj1" fmla="val -8492"/>
                <a:gd name="adj2" fmla="val 75479"/>
                <a:gd name="adj3" fmla="val 1666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000" i="1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Har du lyst til at dele dine idéer til, hvad der gør det fedt at gå til fodbold?</a:t>
              </a:r>
            </a:p>
          </p:txBody>
        </p:sp>
        <p:sp>
          <p:nvSpPr>
            <p:cNvPr id="2" name="Taleboble: rektangel med afrundede hjørner 1">
              <a:extLst>
                <a:ext uri="{FF2B5EF4-FFF2-40B4-BE49-F238E27FC236}">
                  <a16:creationId xmlns:a16="http://schemas.microsoft.com/office/drawing/2014/main" id="{F852D8C3-7663-455A-F1DA-D3C316BB3623}"/>
                </a:ext>
              </a:extLst>
            </p:cNvPr>
            <p:cNvSpPr/>
            <p:nvPr/>
          </p:nvSpPr>
          <p:spPr>
            <a:xfrm rot="20590838">
              <a:off x="3646142" y="3883238"/>
              <a:ext cx="1448357" cy="707347"/>
            </a:xfrm>
            <a:prstGeom prst="wedgeRoundRectCallout">
              <a:avLst>
                <a:gd name="adj1" fmla="val -8492"/>
                <a:gd name="adj2" fmla="val 75479"/>
                <a:gd name="adj3" fmla="val 1666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da-DK" sz="1100" b="1" i="1" dirty="0">
                  <a:solidFill>
                    <a:schemeClr val="tx1"/>
                  </a:solidFill>
                  <a:latin typeface="+mj-lt"/>
                  <a:cs typeface="Calibri"/>
                </a:rPr>
                <a:t>...</a:t>
              </a:r>
              <a:endParaRPr lang="da-DK" sz="1100" b="1" i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" name="Taleboble: rektangel med afrundede hjørner 2">
              <a:extLst>
                <a:ext uri="{FF2B5EF4-FFF2-40B4-BE49-F238E27FC236}">
                  <a16:creationId xmlns:a16="http://schemas.microsoft.com/office/drawing/2014/main" id="{41E521D7-EEDB-974B-42DF-75FE47A12450}"/>
                </a:ext>
              </a:extLst>
            </p:cNvPr>
            <p:cNvSpPr/>
            <p:nvPr/>
          </p:nvSpPr>
          <p:spPr>
            <a:xfrm rot="660000" flipH="1">
              <a:off x="9167252" y="3891621"/>
              <a:ext cx="1636022" cy="756381"/>
            </a:xfrm>
            <a:prstGeom prst="wedgeRoundRectCallout">
              <a:avLst>
                <a:gd name="adj1" fmla="val -8492"/>
                <a:gd name="adj2" fmla="val 75479"/>
                <a:gd name="adj3" fmla="val 1666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da-DK" sz="1000" i="1" dirty="0">
                  <a:solidFill>
                    <a:schemeClr val="tx1"/>
                  </a:solidFill>
                  <a:latin typeface="+mj-lt"/>
                  <a:cs typeface="Calibri"/>
                </a:rPr>
                <a:t>Tak for jeres feedback! Nu skal I høre hvorfor beslutningen blev, som den blev.</a:t>
              </a:r>
              <a:endParaRPr lang="da-DK" sz="2400" dirty="0">
                <a:solidFill>
                  <a:schemeClr val="tx1"/>
                </a:solidFill>
                <a:latin typeface="+mj-lt"/>
              </a:endParaRPr>
            </a:p>
          </p:txBody>
        </p:sp>
      </p:grpSp>
      <p:pic>
        <p:nvPicPr>
          <p:cNvPr id="5" name="Billede 4">
            <a:extLst>
              <a:ext uri="{FF2B5EF4-FFF2-40B4-BE49-F238E27FC236}">
                <a16:creationId xmlns:a16="http://schemas.microsoft.com/office/drawing/2014/main" id="{FD921EA2-650E-14EA-10B0-A46213159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764" y="6558742"/>
            <a:ext cx="2310565" cy="235939"/>
          </a:xfrm>
          <a:prstGeom prst="rect">
            <a:avLst/>
          </a:prstGeom>
        </p:spPr>
      </p:pic>
      <p:pic>
        <p:nvPicPr>
          <p:cNvPr id="4" name="Grafik 3" descr="QR-kode med massiv udfyldning">
            <a:extLst>
              <a:ext uri="{FF2B5EF4-FFF2-40B4-BE49-F238E27FC236}">
                <a16:creationId xmlns:a16="http://schemas.microsoft.com/office/drawing/2014/main" id="{1EFC8F67-0D47-7B9B-3C21-8A62B9F41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970" y="5456272"/>
            <a:ext cx="914400" cy="9144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3D0E29D-6614-C5D2-30C8-BE3A28588A0C}"/>
              </a:ext>
            </a:extLst>
          </p:cNvPr>
          <p:cNvSpPr txBox="1"/>
          <p:nvPr/>
        </p:nvSpPr>
        <p:spPr>
          <a:xfrm>
            <a:off x="412970" y="6312521"/>
            <a:ext cx="3092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chemeClr val="bg1"/>
                </a:solidFill>
              </a:rPr>
              <a:t>Find mere viden om børnesyn og børneinddragelse</a:t>
            </a:r>
          </a:p>
        </p:txBody>
      </p:sp>
    </p:spTree>
    <p:extLst>
      <p:ext uri="{BB962C8B-B14F-4D97-AF65-F5344CB8AC3E}">
        <p14:creationId xmlns:p14="http://schemas.microsoft.com/office/powerpoint/2010/main" val="178424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kstfelt 71">
            <a:extLst>
              <a:ext uri="{FF2B5EF4-FFF2-40B4-BE49-F238E27FC236}">
                <a16:creationId xmlns:a16="http://schemas.microsoft.com/office/drawing/2014/main" id="{57BB218E-1BA8-0944-F382-A61889C13B52}"/>
              </a:ext>
            </a:extLst>
          </p:cNvPr>
          <p:cNvSpPr txBox="1"/>
          <p:nvPr/>
        </p:nvSpPr>
        <p:spPr>
          <a:xfrm>
            <a:off x="177132" y="214990"/>
            <a:ext cx="9203936" cy="6647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3600" b="1" dirty="0">
                <a:solidFill>
                  <a:schemeClr val="bg1"/>
                </a:solidFill>
                <a:latin typeface="Aptos"/>
                <a:ea typeface="Cambria"/>
                <a:cs typeface="Calibri"/>
              </a:rPr>
              <a:t>REFLEKTIONSSPØRGSMÅL OG EKSEMPLER</a:t>
            </a:r>
            <a:endParaRPr lang="da-DK" sz="3600" dirty="0">
              <a:solidFill>
                <a:schemeClr val="bg1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9C016BB-27A2-0178-700B-8F2069A576BF}"/>
              </a:ext>
            </a:extLst>
          </p:cNvPr>
          <p:cNvSpPr/>
          <p:nvPr/>
        </p:nvSpPr>
        <p:spPr>
          <a:xfrm>
            <a:off x="209420" y="1064029"/>
            <a:ext cx="2918118" cy="5661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da-DK" sz="1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Hvordan sørger jeg for at skabe en tryg stemning, for alle spillere uanset køn, etnicitet, sprog, boldevner, ambitionsniveau mv?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da-DK" sz="10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da-DK" sz="1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Hvordan viser jeg, at alle spilleres oplevelser og synspunkter har værdi?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da-DK" sz="10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a-DK" sz="1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Hvilke børn har jeg på holdet – hvem taler meget/mindre, og hvordan inkluderer jeg alle?</a:t>
            </a:r>
          </a:p>
          <a:p>
            <a:pPr marL="171450" indent="-17145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da-DK" sz="10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da-DK" sz="1000" b="1" dirty="0">
                <a:solidFill>
                  <a:schemeClr val="tx1"/>
                </a:solidFill>
                <a:latin typeface="+mj-lt"/>
                <a:cs typeface="Calibri"/>
              </a:rPr>
              <a:t>EKSEMPLER:</a:t>
            </a:r>
            <a:endParaRPr lang="da-DK" sz="10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Aftal fælles spilleregler for opførsel, som børnene selv er med til at formulere. </a:t>
            </a:r>
            <a:r>
              <a:rPr lang="da-DK" sz="1000" i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"På vores hold støtter vi hinanden, og vi taler pænt – både når vi vinder, og når vi taber.”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da-DK" sz="10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/>
              </a:rPr>
              <a:t>Vis, at du respekterer alle børn, uanset deres evner eller baggrund. </a:t>
            </a:r>
            <a:r>
              <a:rPr lang="da-DK" sz="1000" i="1" dirty="0">
                <a:solidFill>
                  <a:schemeClr val="tx1"/>
                </a:solidFill>
                <a:latin typeface="+mj-lt"/>
                <a:cs typeface="Calibri"/>
              </a:rPr>
              <a:t>"Jeg er vild med, hvordan du kæmpede i dag – det hjalp holdet rigtig meget!”</a:t>
            </a:r>
            <a:endParaRPr lang="da-DK" sz="1000" dirty="0">
              <a:solidFill>
                <a:schemeClr val="tx1"/>
              </a:solidFill>
              <a:latin typeface="+mj-lt"/>
              <a:cs typeface="Calibri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da-DK" sz="1000" dirty="0">
              <a:solidFill>
                <a:schemeClr val="tx1"/>
              </a:solidFill>
              <a:latin typeface="+mj-lt"/>
              <a:cs typeface="Calibri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/>
              </a:rPr>
              <a:t>Brug positiv og opmuntrende kommunikation, og undgå at pege på fejl. </a:t>
            </a:r>
            <a:r>
              <a:rPr lang="da-DK" sz="1000" i="1" dirty="0">
                <a:solidFill>
                  <a:schemeClr val="tx1"/>
                </a:solidFill>
                <a:latin typeface="+mj-lt"/>
                <a:cs typeface="Calibri"/>
              </a:rPr>
              <a:t>"Godt forsøgt! Skal vi prøve det igen sammen?”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da-DK" sz="1000" i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Giv plads til børnenes tanker. </a:t>
            </a:r>
            <a:r>
              <a:rPr lang="da-DK" sz="1000" i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"Hvordan har I det i dag?” og "Hvis der er noget, I ikke synes fungerer, så kom og sig det til mig.”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8ADCF0E-5D99-849A-3177-E9B710F29952}"/>
              </a:ext>
            </a:extLst>
          </p:cNvPr>
          <p:cNvSpPr/>
          <p:nvPr/>
        </p:nvSpPr>
        <p:spPr>
          <a:xfrm>
            <a:off x="3177883" y="1064029"/>
            <a:ext cx="2918117" cy="5661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71450" indent="-171450">
              <a:buFont typeface="Courier New" panose="02070309020205020404" pitchFamily="49" charset="0"/>
              <a:buChar char="o"/>
            </a:pPr>
            <a:endParaRPr lang="da-DK" sz="10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da-DK" sz="10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da-DK" sz="1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Hvordan giver jeg plads og støtte, så alle spillere kan dele tanker og feedback - også de børn som kan have forskellige sprog, og dem, som aldrig siger noget?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da-DK" sz="10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a-DK" sz="1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Hvordan inviterer jeg spillerne til at sige højt, hvis der er en besked eller øvelse, de ikke forstår, så alle kan føle sig kompetente? </a:t>
            </a:r>
          </a:p>
          <a:p>
            <a:pPr marL="171450" indent="-1714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a-DK" sz="1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Hvordan får jeg afsat tid til at invitere både den enkelte spiller og gruppen som helhed til at komme med input?</a:t>
            </a:r>
            <a:endParaRPr lang="da-DK" sz="1000" b="1" dirty="0">
              <a:solidFill>
                <a:schemeClr val="tx1"/>
              </a:solidFill>
              <a:latin typeface="+mj-lt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da-DK" sz="1000" b="1" dirty="0">
                <a:solidFill>
                  <a:schemeClr val="tx1"/>
                </a:solidFill>
                <a:latin typeface="+mj-lt"/>
                <a:cs typeface="Calibri"/>
              </a:rPr>
              <a:t>EKSEMPLER:</a:t>
            </a:r>
            <a:endParaRPr lang="da-DK" sz="10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lvl="1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Start/slut træningen i en rundkreds, hvor alle får mulighed for at sige noget – giv evt. en talebold til den  der har ordet eller lad dem gøre det to og to. </a:t>
            </a:r>
            <a:r>
              <a:rPr lang="da-DK" sz="1000" i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"Hvad var det sjoveste, I prøvede i dag?” "Kan I nævne én ting, I synes, vi gjorde godt som hold i dag?” "Brug tre ord til at beskrive træningen."</a:t>
            </a:r>
          </a:p>
          <a:p>
            <a:pPr marL="171450" lvl="1" indent="-171450">
              <a:buFont typeface="Wingdings" panose="05000000000000000000" pitchFamily="2" charset="2"/>
              <a:buChar char="ü"/>
            </a:pPr>
            <a:endParaRPr lang="da-DK" sz="1000" i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lvl="1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Brug visuelle værktøjer og kropssprog for at engagere flere typer spillere i feedback</a:t>
            </a:r>
            <a:r>
              <a:rPr lang="da-DK" sz="1000" i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. ”stil dig ved den kegle (glad, neutral, trist), der matcher din oplevelse” "Hvis I synes, vi skal spille videre, så vis mig en tommelfinger op!” ”Læg en seddel i kassen med dine idéer og ønsker”</a:t>
            </a:r>
          </a:p>
          <a:p>
            <a:pPr marL="0" lvl="1"/>
            <a:endParaRPr lang="da-DK" sz="1000" i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Skab 1:1 tid med  en spiller  ved  at en fra holdet på skift skal ud til dig hver gang de er scoret.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da-DK" sz="10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Skab medbestemmelse ved sideløbende at sætte gang i en selvstyret spilaktivitet for en gruppe børn mens du træner en anden gruppe. 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DD7C134-2CDB-7518-9B3D-53B1E16F5AFC}"/>
              </a:ext>
            </a:extLst>
          </p:cNvPr>
          <p:cNvSpPr/>
          <p:nvPr/>
        </p:nvSpPr>
        <p:spPr>
          <a:xfrm>
            <a:off x="6150102" y="1064029"/>
            <a:ext cx="2918116" cy="5661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457200" algn="l"/>
              </a:tabLst>
            </a:pPr>
            <a:endParaRPr lang="da-DK" sz="1000" dirty="0">
              <a:solidFill>
                <a:schemeClr val="tx1"/>
              </a:solidFill>
              <a:effectLst/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Hvordan viser jeg, at jeg er klar og villig til at lytte til spillernes synspunkter?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Hvordan sikrer jeg, at spillerne forstår, hvordan jeg 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vil</a:t>
            </a: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 gøre brug af deres 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feedback</a:t>
            </a: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?</a:t>
            </a:r>
            <a:endParaRPr lang="da-DK" sz="1000" dirty="0">
              <a:solidFill>
                <a:schemeClr val="tx1"/>
              </a:solidFill>
              <a:effectLst/>
              <a:latin typeface="+mj-lt"/>
              <a:ea typeface="Cambria"/>
              <a:cs typeface="Calibri"/>
            </a:endParaRPr>
          </a:p>
          <a:p>
            <a:pPr>
              <a:lnSpc>
                <a:spcPct val="107000"/>
              </a:lnSpc>
              <a:tabLst>
                <a:tab pos="457200" algn="l"/>
              </a:tabLst>
            </a:pPr>
            <a:endParaRPr lang="da-DK" sz="1000" b="1" dirty="0">
              <a:solidFill>
                <a:schemeClr val="tx1"/>
              </a:solidFill>
              <a:latin typeface="+mj-lt"/>
              <a:ea typeface="Cambria"/>
              <a:cs typeface="Calibri"/>
            </a:endParaRP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457200" algn="l"/>
              </a:tabLst>
            </a:pP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EKSEMPLER:</a:t>
            </a:r>
            <a:endParaRPr lang="da-DK" sz="1000" b="1" dirty="0">
              <a:solidFill>
                <a:schemeClr val="tx1"/>
              </a:solidFill>
              <a:effectLst/>
              <a:latin typeface="+mj-lt"/>
              <a:ea typeface="Cambria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Brug øjenkontakt og åbent kropssprog. </a:t>
            </a:r>
            <a:r>
              <a:rPr lang="da-DK" sz="1000" i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"Det lyder som en udfordring.</a:t>
            </a:r>
            <a:r>
              <a:rPr lang="da-DK" sz="1000" i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 </a:t>
            </a:r>
            <a:r>
              <a:rPr lang="da-DK" sz="1000" i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Var der noget, der kunne have hjulpet dig?”</a:t>
            </a:r>
            <a:endParaRPr lang="da-DK" sz="1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Skab tid og plads til deres perspektiv – selvom barnet tøver. </a:t>
            </a:r>
            <a:r>
              <a:rPr lang="da-DK" sz="1000" i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"Tag dig god tid – jeg vil gerne høre, hvad du tænker.”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Anerkend deres oplevelse, og spørg i stedet for at dømme. </a:t>
            </a:r>
            <a:r>
              <a:rPr lang="da-DK" sz="1000" i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”H</a:t>
            </a:r>
            <a:r>
              <a:rPr lang="da-DK" sz="1000" i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vad kunne vi gøre for at gøre det sjovere næste gang?"</a:t>
            </a:r>
            <a:endParaRPr lang="da-DK" sz="1000" dirty="0">
              <a:solidFill>
                <a:schemeClr val="tx1"/>
              </a:solidFill>
              <a:effectLst/>
              <a:latin typeface="+mj-lt"/>
              <a:ea typeface="Cambria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Vis respekt for deres synspunkter, også selvom du ser situationen anderledes. </a:t>
            </a:r>
            <a:r>
              <a:rPr lang="da-DK" sz="1000" i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"Jeg kan godt forstå, det føltes sådan. Skal vi prøve at finde en løsning sammen?"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Giv plads til følelser og frustrationer. </a:t>
            </a:r>
            <a:r>
              <a:rPr lang="da-DK" sz="1000" i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"Jeg kan godt høre, du blev skuffet. Lad os tale om, hvorfor jeg skiftede dig ud, og hvad vi kan gøre næste gang.”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"/>
              <a:tabLst>
                <a:tab pos="457200" algn="l"/>
              </a:tabLst>
            </a:pPr>
            <a:endParaRPr lang="da-DK" sz="1000" dirty="0">
              <a:solidFill>
                <a:schemeClr val="tx1"/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C316F90-7A39-CA50-E7F2-5F0CA34E93D0}"/>
              </a:ext>
            </a:extLst>
          </p:cNvPr>
          <p:cNvSpPr/>
          <p:nvPr/>
        </p:nvSpPr>
        <p:spPr>
          <a:xfrm>
            <a:off x="9122320" y="1064029"/>
            <a:ext cx="2918116" cy="5661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Hvordan 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oplyser jeg</a:t>
            </a: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 spillerne om, 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hvilken indflydelse</a:t>
            </a: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 de 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kan få på</a:t>
            </a: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 beslutningerne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 – om alt fra øvelser til fællesskabsaktiviteter?</a:t>
            </a:r>
            <a:endParaRPr lang="da-DK" sz="1000" b="1" dirty="0">
              <a:solidFill>
                <a:schemeClr val="tx1"/>
              </a:solidFill>
              <a:effectLst/>
              <a:latin typeface="+mj-lt"/>
              <a:ea typeface="Cambria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Hvordan 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giver jeg spillerne tilbagemelding på den</a:t>
            </a: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 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indflydelse</a:t>
            </a: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, deres </a:t>
            </a: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input endte med at få</a:t>
            </a:r>
            <a:r>
              <a:rPr lang="da-DK" sz="1000" b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?</a:t>
            </a: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457200" algn="l"/>
              </a:tabLst>
            </a:pPr>
            <a:endParaRPr lang="da-DK" sz="1000" b="1" dirty="0">
              <a:solidFill>
                <a:schemeClr val="tx1"/>
              </a:solidFill>
              <a:effectLst/>
              <a:latin typeface="+mj-lt"/>
              <a:ea typeface="Cambria"/>
              <a:cs typeface="Calibri"/>
            </a:endParaRP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457200" algn="l"/>
              </a:tabLst>
            </a:pPr>
            <a:r>
              <a:rPr lang="da-DK" sz="1000" b="1" dirty="0">
                <a:solidFill>
                  <a:schemeClr val="tx1"/>
                </a:solidFill>
                <a:latin typeface="+mj-lt"/>
                <a:ea typeface="Cambria"/>
                <a:cs typeface="Calibri"/>
              </a:rPr>
              <a:t>EKSEMPLER:</a:t>
            </a:r>
            <a:endParaRPr lang="da-DK" sz="1000" dirty="0">
              <a:solidFill>
                <a:schemeClr val="tx1"/>
              </a:solidFill>
              <a:latin typeface="+mj-lt"/>
              <a:ea typeface="Cambria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Husk børnenes input, så du kan fortælle dem, når de har været med til at ændre træningen. </a:t>
            </a:r>
            <a:r>
              <a:rPr lang="da-DK" sz="1000" i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"Kan du huske, du sagde, vi skulle prøve at ændre vores opstilling? Jeg har tænkt over det – lad os teste det i dag."</a:t>
            </a:r>
            <a:endParaRPr lang="da-DK" sz="1000" dirty="0">
              <a:solidFill>
                <a:schemeClr val="tx1"/>
              </a:solidFill>
              <a:effectLst/>
              <a:latin typeface="+mj-lt"/>
              <a:ea typeface="Cambria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Anerkend børnenes idéer. </a:t>
            </a:r>
            <a:r>
              <a:rPr lang="da-DK" sz="1000" i="1" dirty="0">
                <a:solidFill>
                  <a:schemeClr val="tx1"/>
                </a:solidFill>
                <a:effectLst/>
                <a:latin typeface="+mj-lt"/>
                <a:ea typeface="Cambria"/>
                <a:cs typeface="Calibri"/>
              </a:rPr>
              <a:t>"Det var jeres idé at lave to små mål på hver banehalvdel. Det gav rigtig meget dynamik i spillet – godt tænkt!"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Lad børnene selv tage styringen i små dele af træningen</a:t>
            </a:r>
            <a:r>
              <a:rPr lang="da-DK" sz="1000" i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. ”Vil nogen vise, hvordan vi kan gøre denne øvelse anderledes?” "Hvem vil tage ansvaret for at tælle point i dag?”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da-DK" sz="1000" dirty="0">
                <a:solidFill>
                  <a:schemeClr val="tx1"/>
                </a:solidFill>
                <a:latin typeface="+mj-lt"/>
                <a:cs typeface="Calibri"/>
              </a:rPr>
              <a:t>Giv tilbagemelding på deres idéer. </a:t>
            </a:r>
            <a:r>
              <a:rPr lang="da-DK" sz="1000" i="1" dirty="0">
                <a:solidFill>
                  <a:schemeClr val="tx1"/>
                </a:solidFill>
                <a:latin typeface="+mj-lt"/>
                <a:cs typeface="Calibri"/>
              </a:rPr>
              <a:t>"Det var spændende at prøve jeres idé. Det fungerede godt i starten, men vi kan arbejde på … næste gang.”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247B79B-F0C5-A225-2876-E31585655AC8}"/>
              </a:ext>
            </a:extLst>
          </p:cNvPr>
          <p:cNvSpPr txBox="1"/>
          <p:nvPr/>
        </p:nvSpPr>
        <p:spPr>
          <a:xfrm>
            <a:off x="871209" y="1074767"/>
            <a:ext cx="1594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Skabe tryghed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692AFA0A-3EF8-5A04-B184-9627FAC0391E}"/>
              </a:ext>
            </a:extLst>
          </p:cNvPr>
          <p:cNvSpPr txBox="1"/>
          <p:nvPr/>
        </p:nvSpPr>
        <p:spPr>
          <a:xfrm>
            <a:off x="4177039" y="1074767"/>
            <a:ext cx="919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Invitere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1F98D95-670D-7D85-6309-0D3B9EA903A3}"/>
              </a:ext>
            </a:extLst>
          </p:cNvPr>
          <p:cNvSpPr txBox="1"/>
          <p:nvPr/>
        </p:nvSpPr>
        <p:spPr>
          <a:xfrm>
            <a:off x="6979019" y="1074767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Lytte aktivt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7F14FF5-3B72-1B41-627D-E1C34E350D68}"/>
              </a:ext>
            </a:extLst>
          </p:cNvPr>
          <p:cNvSpPr txBox="1"/>
          <p:nvPr/>
        </p:nvSpPr>
        <p:spPr>
          <a:xfrm>
            <a:off x="9701810" y="1065242"/>
            <a:ext cx="175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Give indflydelse</a:t>
            </a:r>
          </a:p>
        </p:txBody>
      </p:sp>
    </p:spTree>
    <p:extLst>
      <p:ext uri="{BB962C8B-B14F-4D97-AF65-F5344CB8AC3E}">
        <p14:creationId xmlns:p14="http://schemas.microsoft.com/office/powerpoint/2010/main" val="2076242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502A3B83AC444FBEF161508360B3BB" ma:contentTypeVersion="18" ma:contentTypeDescription="Opret et nyt dokument." ma:contentTypeScope="" ma:versionID="23b8c1873f4de4a33b0cb83941331b0b">
  <xsd:schema xmlns:xsd="http://www.w3.org/2001/XMLSchema" xmlns:xs="http://www.w3.org/2001/XMLSchema" xmlns:p="http://schemas.microsoft.com/office/2006/metadata/properties" xmlns:ns2="ca6c9ad5-79f1-4374-8548-d4e54cff4a2b" xmlns:ns3="8398a8b3-da6e-4815-9f27-6cd2d79f2071" targetNamespace="http://schemas.microsoft.com/office/2006/metadata/properties" ma:root="true" ma:fieldsID="a24bd6b8a705d9d951e64fdf3854dbd6" ns2:_="" ns3:_="">
    <xsd:import namespace="ca6c9ad5-79f1-4374-8548-d4e54cff4a2b"/>
    <xsd:import namespace="8398a8b3-da6e-4815-9f27-6cd2d79f20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6c9ad5-79f1-4374-8548-d4e54cff4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dd446f95-fabe-46d3-8e3b-a5891d6f07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98a8b3-da6e-4815-9f27-6cd2d79f207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38298f8-18c1-4841-abd5-8fb8f24c2013}" ma:internalName="TaxCatchAll" ma:showField="CatchAllData" ma:web="8398a8b3-da6e-4815-9f27-6cd2d79f20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398a8b3-da6e-4815-9f27-6cd2d79f2071" xsi:nil="true"/>
    <lcf76f155ced4ddcb4097134ff3c332f xmlns="ca6c9ad5-79f1-4374-8548-d4e54cff4a2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8D6B19-FC20-4C79-B475-1A7C2CE84F20}">
  <ds:schemaRefs>
    <ds:schemaRef ds:uri="8398a8b3-da6e-4815-9f27-6cd2d79f2071"/>
    <ds:schemaRef ds:uri="ca6c9ad5-79f1-4374-8548-d4e54cff4a2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5180A3D-F6D9-449B-94F9-E6AAE1CB4E33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8398a8b3-da6e-4815-9f27-6cd2d79f2071"/>
    <ds:schemaRef ds:uri="ca6c9ad5-79f1-4374-8548-d4e54cff4a2b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B7D0116-DA4E-4D95-8E44-0E28FC0BAE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1143</Words>
  <Application>Microsoft Office PowerPoint</Application>
  <PresentationFormat>Widescreen</PresentationFormat>
  <Paragraphs>73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Courier New</vt:lpstr>
      <vt:lpstr>Wingdings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Kristina Helland Strandby</dc:creator>
  <cp:lastModifiedBy>Karina Kallehauge - DBU Jylland</cp:lastModifiedBy>
  <cp:revision>5</cp:revision>
  <dcterms:created xsi:type="dcterms:W3CDTF">2024-11-06T14:26:44Z</dcterms:created>
  <dcterms:modified xsi:type="dcterms:W3CDTF">2024-11-25T14:26:27Z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0x010100C6502A3B83AC444FBEF161508360B3BB</vt:lpwstr>
  </property>
  <property fmtid="{D5CDD505-2E9C-101B-9397-08002B2CF9AE}" pid="3" name="MediaServiceImageTags">
    <vt:lpwstr/>
  </property>
</Properties>
</file>